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71" r:id="rId12"/>
    <p:sldId id="263" r:id="rId13"/>
    <p:sldId id="264" r:id="rId14"/>
    <p:sldId id="272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Picture 7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5" name="Picture 7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2" name="Picture 111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3" name="Picture 112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9" name="Picture 14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50" name="Picture 14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15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>
            <a:noFill/>
          </a:ln>
        </p:spPr>
      </p:pic>
      <p:pic>
        <p:nvPicPr>
          <p:cNvPr id="2" name="Picture 6"/>
          <p:cNvPicPr/>
          <p:nvPr/>
        </p:nvPicPr>
        <p:blipFill>
          <a:blip r:embed="rId16"/>
          <a:stretch/>
        </p:blipFill>
        <p:spPr>
          <a:xfrm>
            <a:off x="793800" y="1149480"/>
            <a:ext cx="3265920" cy="58932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>
            <a:noFill/>
          </a:ln>
        </p:spPr>
      </p:pic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2920" cy="6856920"/>
          </a:xfrm>
          <a:prstGeom prst="rect">
            <a:avLst/>
          </a:prstGeom>
          <a:ln>
            <a:noFill/>
          </a:ln>
        </p:spPr>
      </p:pic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795240" y="2743200"/>
            <a:ext cx="7525080" cy="173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Voltage Reference Design Considerations for a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High Performance System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806400" y="4842000"/>
            <a:ext cx="7525080" cy="148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Shailesh Khole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USPAS 2017 (LLRF Class)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20</a:t>
            </a:r>
            <a:r>
              <a:rPr lang="en-US" sz="2000" b="0" strike="noStrike" spc="-1" baseline="30000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th</a:t>
            </a:r>
            <a:r>
              <a:rPr lang="en-US" sz="20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 January 2017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D67119B8-3ACB-4FB4-A335-AEFD25DDF5F1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43F1BDEE-8E51-41C9-8F1F-59B7E4DD7A6F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10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Noise Buffered output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7" name="Picture 10"/>
          <p:cNvPicPr/>
          <p:nvPr/>
        </p:nvPicPr>
        <p:blipFill>
          <a:blip r:embed="rId2"/>
          <a:stretch/>
        </p:blipFill>
        <p:spPr>
          <a:xfrm>
            <a:off x="230455" y="1393200"/>
            <a:ext cx="8683865" cy="4465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D67119B8-3ACB-4FB4-A335-AEFD25DDF5F1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43F1BDEE-8E51-41C9-8F1F-59B7E4DD7A6F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11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Noise Buffered output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8" name="Picture 207"/>
          <p:cNvPicPr/>
          <p:nvPr/>
        </p:nvPicPr>
        <p:blipFill>
          <a:blip r:embed="rId2"/>
          <a:stretch/>
        </p:blipFill>
        <p:spPr>
          <a:xfrm>
            <a:off x="228239" y="1056960"/>
            <a:ext cx="8686081" cy="51537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8072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A4D51A1B-0B73-4FC5-B07A-10C3F778A69F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22AB3B17-6883-4EC9-9895-33C1EA1D93F8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12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Layout and component selection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Never use ceramic capacitors. On even on power supply lines of ADC and Reference. They generate micro-phonics. Use NP0 capacitors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an LDO to power the reference chip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Keep a continuous ground plane below the chip for noise isolation and thermal heat removal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Place reference section close to ADC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Shield the Reference output lines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6C7E6868-8D51-4F02-A0D1-64052BAA0A59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E0FB3EF5-81E7-43EA-989E-F3EA6893FE52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13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Testing of Reference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Key specification of testing is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en-US" sz="2800" b="0" strike="noStrike" spc="-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 1/f noise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 white noise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 RMS noise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 drift with time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 transient load response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"/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1/f noise measurement needs special kind of testing unit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measuring instrument 1/f performance will dominate the results.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4143A2A0-7944-4C0E-A051-4CEA6BD98087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197FC5EE-0C2E-4A8B-AD4F-E06F6951A5A2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14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Measurement unit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28" name="Picture 227"/>
          <p:cNvPicPr/>
          <p:nvPr/>
        </p:nvPicPr>
        <p:blipFill>
          <a:blip r:embed="rId2"/>
          <a:stretch/>
        </p:blipFill>
        <p:spPr>
          <a:xfrm>
            <a:off x="381960" y="1339920"/>
            <a:ext cx="8585280" cy="433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A85D23AE-3001-47F0-A691-351D2A005AA5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C23A1CC2-5B82-414D-9DC2-D9FD12F89830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15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Measurement unit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5" name="Picture 234"/>
          <p:cNvPicPr/>
          <p:nvPr/>
        </p:nvPicPr>
        <p:blipFill>
          <a:blip r:embed="rId2"/>
          <a:stretch/>
        </p:blipFill>
        <p:spPr>
          <a:xfrm>
            <a:off x="1097280" y="842760"/>
            <a:ext cx="6619680" cy="537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A26B9F42-43B6-4E78-9EA5-EDA860B783AD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C68E5E60-8D57-4694-8790-3900A00D8FEF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16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References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Linear Technology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LT 6655 Data sheet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LT 1128 Data sheet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Application Note AN124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Analog devices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AD9656 Data sheet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Application Note AN835 for ADC specification testing and performance evaluation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78277088-1667-473E-B7B7-898D0360CB2A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Presenter | Presentation Title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7D18E3E8-226E-4451-AA3E-4B41E3CEFC9E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228600" y="1042920"/>
            <a:ext cx="8671320" cy="498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080" algn="ctr">
              <a:lnSpc>
                <a:spcPct val="100000"/>
              </a:lnSpc>
              <a:buClr>
                <a:srgbClr val="404040"/>
              </a:buClr>
            </a:pPr>
            <a:endParaRPr lang="en-US" sz="60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Geneva"/>
            </a:endParaRPr>
          </a:p>
          <a:p>
            <a:pPr marL="1080" algn="ctr">
              <a:lnSpc>
                <a:spcPct val="100000"/>
              </a:lnSpc>
              <a:buClr>
                <a:srgbClr val="404040"/>
              </a:buClr>
            </a:pPr>
            <a:endParaRPr lang="en-US" sz="6000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Geneva"/>
            </a:endParaRPr>
          </a:p>
          <a:p>
            <a:pPr marL="1080" algn="ctr">
              <a:lnSpc>
                <a:spcPct val="100000"/>
              </a:lnSpc>
              <a:buClr>
                <a:srgbClr val="404040"/>
              </a:buClr>
            </a:pPr>
            <a:r>
              <a:rPr lang="en-US" sz="6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Thanks</a:t>
            </a:r>
            <a:endParaRPr lang="en-US" sz="4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F834F2A-B7CC-4592-86A4-9ED1CF44AF68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2A8006FD-49AE-4010-A7AE-1435390D223B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2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Introduction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Selection of Voltage Reference</a:t>
            </a: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Improvement in the performance!</a:t>
            </a: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Component Selection &amp; Layout</a:t>
            </a: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6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How to test?</a:t>
            </a:r>
            <a:r>
              <a:rPr lang="en-US" sz="24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endParaRPr lang="en-US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246CE2A9-3862-424F-A53F-8A9758C4B57F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D8619B78-2A1E-4661-9658-D5FD5BD0EFC3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3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Voltage Reference Selection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ADC noise budget is dominated by Voltage Reference noise as referred to ADC input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voltage  reference  stability  and  noise  define measurement limits in instrumentation systems.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Choice of Reference Voltage is decide by the ADC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Chip Reference?</a:t>
            </a:r>
          </a:p>
          <a:p>
            <a:pPr marL="914760" lvl="1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 same die as that of digital and Analog switching sections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760" lvl="1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ADC chip has speed dependent power loss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760" lvl="1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Susceptible to noise and temperature drift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C7843C8F-A6CA-49B5-A4E0-35E17B329FE5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9C3C3ADA-341C-4A85-B0D7-6EE2340A646A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4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ADC Specifications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0" name="Content Placeholder 4"/>
          <p:cNvPicPr/>
          <p:nvPr/>
        </p:nvPicPr>
        <p:blipFill>
          <a:blip r:embed="rId2"/>
          <a:stretch/>
        </p:blipFill>
        <p:spPr>
          <a:xfrm>
            <a:off x="320400" y="843120"/>
            <a:ext cx="5638680" cy="2997360"/>
          </a:xfrm>
          <a:prstGeom prst="rect">
            <a:avLst/>
          </a:prstGeom>
          <a:ln>
            <a:noFill/>
          </a:ln>
        </p:spPr>
      </p:pic>
      <p:pic>
        <p:nvPicPr>
          <p:cNvPr id="171" name="Content Placeholder 2"/>
          <p:cNvPicPr/>
          <p:nvPr/>
        </p:nvPicPr>
        <p:blipFill>
          <a:blip r:embed="rId3"/>
          <a:stretch/>
        </p:blipFill>
        <p:spPr>
          <a:xfrm>
            <a:off x="457200" y="3830400"/>
            <a:ext cx="5303520" cy="2441880"/>
          </a:xfrm>
          <a:prstGeom prst="rect">
            <a:avLst/>
          </a:prstGeom>
          <a:ln>
            <a:noFill/>
          </a:ln>
        </p:spPr>
      </p:pic>
      <p:sp>
        <p:nvSpPr>
          <p:cNvPr id="172" name="TextShape 6"/>
          <p:cNvSpPr txBox="1"/>
          <p:nvPr/>
        </p:nvSpPr>
        <p:spPr>
          <a:xfrm>
            <a:off x="5852160" y="2103120"/>
            <a:ext cx="3108960" cy="3108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AD9656 has 2dB additional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SNR at 16MHz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59C5D91-7925-4FDC-B9B3-8131B387D00F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4E80FDCD-51B6-41F3-B842-A908386B7B3E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5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5"/>
          <p:cNvSpPr/>
          <p:nvPr/>
        </p:nvSpPr>
        <p:spPr>
          <a:xfrm>
            <a:off x="549000" y="103680"/>
            <a:ext cx="8228880" cy="73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Voltage Reference Specifications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6"/>
          <p:cNvSpPr/>
          <p:nvPr/>
        </p:nvSpPr>
        <p:spPr>
          <a:xfrm>
            <a:off x="457200" y="914400"/>
            <a:ext cx="4502520" cy="530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High accuracy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noise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 drive capacity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Good load regulation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thermal drift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Long term drift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environment sensitivity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Low dropout voltage</a:t>
            </a:r>
          </a:p>
          <a:p>
            <a:r>
              <a:rPr lang="en-US" sz="32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1.4V is a non standard value</a:t>
            </a:r>
            <a:endParaRPr lang="en-US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9" name="Content Placeholder 6"/>
          <p:cNvPicPr/>
          <p:nvPr/>
        </p:nvPicPr>
        <p:blipFill>
          <a:blip r:embed="rId2"/>
          <a:stretch/>
        </p:blipFill>
        <p:spPr>
          <a:xfrm>
            <a:off x="4959720" y="1554480"/>
            <a:ext cx="4001040" cy="4734000"/>
          </a:xfrm>
          <a:prstGeom prst="rect">
            <a:avLst/>
          </a:prstGeom>
          <a:ln>
            <a:noFill/>
          </a:ln>
        </p:spPr>
      </p:pic>
      <p:sp>
        <p:nvSpPr>
          <p:cNvPr id="180" name="CustomShape 7"/>
          <p:cNvSpPr/>
          <p:nvPr/>
        </p:nvSpPr>
        <p:spPr>
          <a:xfrm>
            <a:off x="5303520" y="914400"/>
            <a:ext cx="3474360" cy="6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LTC 6655-2.5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E151D0D-CF7F-45CA-835E-5F8A3A1C2417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1AC84276-32B8-4E2C-967E-1F95C0518D40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6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Noise performance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7" name="Picture 10"/>
          <p:cNvPicPr/>
          <p:nvPr/>
        </p:nvPicPr>
        <p:blipFill>
          <a:blip r:embed="rId2"/>
          <a:stretch/>
        </p:blipFill>
        <p:spPr>
          <a:xfrm>
            <a:off x="1274857" y="916660"/>
            <a:ext cx="6593206" cy="1964941"/>
          </a:xfrm>
          <a:prstGeom prst="rect">
            <a:avLst/>
          </a:prstGeom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360" y="2881601"/>
            <a:ext cx="7505416" cy="3363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3D508ED-BEAE-41E8-B68D-9530B9FAC5A1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3AA7B079-BE64-4DCB-89A0-90C8DFAE089E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 we Improve It?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3" name="Picture 7"/>
          <p:cNvPicPr/>
          <p:nvPr/>
        </p:nvPicPr>
        <p:blipFill>
          <a:blip r:embed="rId2"/>
          <a:stretch/>
        </p:blipFill>
        <p:spPr>
          <a:xfrm>
            <a:off x="734497" y="900333"/>
            <a:ext cx="7673926" cy="513470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3D508ED-BEAE-41E8-B68D-9530B9FAC5A1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3AA7B079-BE64-4DCB-89A0-90C8DFAE089E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8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 we Improve It?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79" y="886265"/>
            <a:ext cx="8462341" cy="524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464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228600" y="103680"/>
            <a:ext cx="8685720" cy="64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2"/>
          <p:cNvSpPr/>
          <p:nvPr/>
        </p:nvSpPr>
        <p:spPr>
          <a:xfrm>
            <a:off x="6450120" y="6515280"/>
            <a:ext cx="107532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AB97D9EB-4146-4376-BA9B-9779A822C104}" type="datetime1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1/20/2017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CustomShape 3"/>
          <p:cNvSpPr/>
          <p:nvPr/>
        </p:nvSpPr>
        <p:spPr>
          <a:xfrm>
            <a:off x="806400" y="6515280"/>
            <a:ext cx="537264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Shailesh Khole | Voltage Reference Design Considerations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4"/>
          <p:cNvSpPr/>
          <p:nvPr/>
        </p:nvSpPr>
        <p:spPr>
          <a:xfrm>
            <a:off x="228600" y="6515280"/>
            <a:ext cx="446760" cy="2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fld id="{7C2FB0A0-10DF-4E31-9E3C-0FCE138ECFA4}" type="slidenum">
              <a:rPr lang="en-US" sz="1200" b="0" strike="noStrike" spc="-1">
                <a:solidFill>
                  <a:srgbClr val="004C97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9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5"/>
          <p:cNvSpPr/>
          <p:nvPr/>
        </p:nvSpPr>
        <p:spPr>
          <a:xfrm>
            <a:off x="457200" y="127440"/>
            <a:ext cx="8228880" cy="62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about ADC Reference Resistor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6"/>
          <p:cNvSpPr/>
          <p:nvPr/>
        </p:nvSpPr>
        <p:spPr>
          <a:xfrm>
            <a:off x="261720" y="914400"/>
            <a:ext cx="8503560" cy="521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ADC internal Impedance is deciding the voltage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ADC internal Impedance is temperature dependent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can very as much as 10% with temperature and varies from device to device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Multiple ADC will disturb the Reference voltage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Voltage reference output impedance is high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1" name="Content Placeholder 7"/>
          <p:cNvPicPr/>
          <p:nvPr/>
        </p:nvPicPr>
        <p:blipFill>
          <a:blip r:embed="rId2"/>
          <a:stretch/>
        </p:blipFill>
        <p:spPr>
          <a:xfrm>
            <a:off x="182880" y="4113720"/>
            <a:ext cx="8636400" cy="1828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390</TotalTime>
  <Words>498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DejaVu Sans</vt:lpstr>
      <vt:lpstr>Geneva</vt:lpstr>
      <vt:lpstr>Symbol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of ADC for LLRF Applications</dc:title>
  <dc:subject/>
  <dc:creator>Shailesh Khole</dc:creator>
  <dc:description/>
  <cp:lastModifiedBy>Shailesh Khole</cp:lastModifiedBy>
  <cp:revision>32</cp:revision>
  <cp:lastPrinted>2014-01-20T19:40:21Z</cp:lastPrinted>
  <dcterms:created xsi:type="dcterms:W3CDTF">2017-01-19T22:50:17Z</dcterms:created>
  <dcterms:modified xsi:type="dcterms:W3CDTF">2017-01-20T07:47:23Z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19</vt:i4>
  </property>
</Properties>
</file>